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</p:sldIdLst>
  <p:sldSz cy="5143500" cx="9144000"/>
  <p:notesSz cx="6858000" cy="9144000"/>
  <p:embeddedFontLst>
    <p:embeddedFont>
      <p:font typeface="Raleway"/>
      <p:regular r:id="rId49"/>
      <p:bold r:id="rId50"/>
      <p:italic r:id="rId51"/>
      <p:boldItalic r:id="rId52"/>
    </p:embeddedFont>
    <p:embeddedFont>
      <p:font typeface="Lato"/>
      <p:regular r:id="rId53"/>
      <p:bold r:id="rId54"/>
      <p:italic r:id="rId55"/>
      <p:boldItalic r:id="rId56"/>
    </p:embeddedFont>
    <p:embeddedFont>
      <p:font typeface="Comfortaa"/>
      <p:regular r:id="rId57"/>
      <p:bold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Raleway-italic.fntdata"/><Relationship Id="rId50" Type="http://schemas.openxmlformats.org/officeDocument/2006/relationships/font" Target="fonts/Raleway-bold.fntdata"/><Relationship Id="rId53" Type="http://schemas.openxmlformats.org/officeDocument/2006/relationships/font" Target="fonts/Lato-regular.fntdata"/><Relationship Id="rId52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55" Type="http://schemas.openxmlformats.org/officeDocument/2006/relationships/font" Target="fonts/Lato-italic.fntdata"/><Relationship Id="rId10" Type="http://schemas.openxmlformats.org/officeDocument/2006/relationships/slide" Target="slides/slide5.xml"/><Relationship Id="rId54" Type="http://schemas.openxmlformats.org/officeDocument/2006/relationships/font" Target="fonts/Lato-bold.fntdata"/><Relationship Id="rId13" Type="http://schemas.openxmlformats.org/officeDocument/2006/relationships/slide" Target="slides/slide8.xml"/><Relationship Id="rId57" Type="http://schemas.openxmlformats.org/officeDocument/2006/relationships/font" Target="fonts/Comfortaa-regular.fntdata"/><Relationship Id="rId12" Type="http://schemas.openxmlformats.org/officeDocument/2006/relationships/slide" Target="slides/slide7.xml"/><Relationship Id="rId56" Type="http://schemas.openxmlformats.org/officeDocument/2006/relationships/font" Target="fonts/Lato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font" Target="fonts/Comfortaa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84ef419305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84ef419305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84ef419305_4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84ef419305_4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4ef419305_4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84ef419305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4ef419305_4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84ef419305_4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4ef419305_4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84ef419305_4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4ef419305_4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84ef419305_4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84ef419305_4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84ef419305_4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84ef419305_4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84ef419305_4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84ef419305_4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84ef419305_4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84ef419305_4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84ef419305_4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84ef41930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84ef41930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4ef419305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84ef419305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4ef419305_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84ef419305_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84ef419305_6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84ef419305_6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4ef419305_6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84ef419305_6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4ef419305_6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84ef419305_6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4ef419305_6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84ef419305_6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84ef419305_6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84ef419305_6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84ef419305_6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84ef419305_6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84ef419305_6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84ef419305_6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84ef419305_6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84ef419305_6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84ef419305_6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84ef419305_6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84ef419305_6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84ef419305_6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4ef419305_6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84ef419305_6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84ef419305_6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84ef419305_6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84ef419305_6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84ef419305_6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84ef419305_6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84ef419305_6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84ef419305_6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84ef419305_6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84ef419305_6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84ef419305_6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84ef419305_6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84ef419305_6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84ef419305_6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84ef419305_6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84ef419305_6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84ef419305_6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84ef419305_6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84ef419305_6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84ef419305_6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84ef419305_6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84ef419305_6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84ef419305_6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84ef419305_6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84ef419305_6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84ef419305_6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84ef419305_6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84ef419305_3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84ef419305_3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84ef419305_6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84ef419305_6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84ef419305_3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84ef419305_3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84ef419305_3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84ef419305_3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84ef419305_7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84ef419305_7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jpg"/><Relationship Id="rId4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Relationship Id="rId4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jpg"/><Relationship Id="rId4" Type="http://schemas.openxmlformats.org/officeDocument/2006/relationships/image" Target="../media/image5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Relationship Id="rId4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Relationship Id="rId4" Type="http://schemas.openxmlformats.org/officeDocument/2006/relationships/image" Target="../media/image1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8.png"/><Relationship Id="rId4" Type="http://schemas.openxmlformats.org/officeDocument/2006/relationships/image" Target="../media/image4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1.png"/><Relationship Id="rId4" Type="http://schemas.openxmlformats.org/officeDocument/2006/relationships/image" Target="../media/image4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Relationship Id="rId4" Type="http://schemas.openxmlformats.org/officeDocument/2006/relationships/image" Target="../media/image4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3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6000"/>
              <a:t> Poznávačka 1. kolo</a:t>
            </a:r>
            <a:endParaRPr sz="6000"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2041025" y="3767875"/>
            <a:ext cx="4911600" cy="47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Rašeliník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3" name="Google Shape;93;p14" title="rašeliní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950" y="302050"/>
            <a:ext cx="4911749" cy="327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6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2167900" y="3911175"/>
            <a:ext cx="4633800" cy="6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Modřín Opadavý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1801725" y="1824150"/>
            <a:ext cx="1001700" cy="3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00" name="Google Shape;100;p15" title="modří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8250" y="586000"/>
            <a:ext cx="4593450" cy="30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idx="4294967295" type="title"/>
          </p:nvPr>
        </p:nvSpPr>
        <p:spPr>
          <a:xfrm>
            <a:off x="390675" y="520925"/>
            <a:ext cx="8166600" cy="263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1400"/>
              <a:t> </a:t>
            </a:r>
            <a:endParaRPr sz="1400"/>
          </a:p>
        </p:txBody>
      </p:sp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2922350" y="42611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Okružák </a:t>
            </a: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ploský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7" name="Google Shape;107;p16" title="okruzak-plosk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2350" y="387975"/>
            <a:ext cx="3103256" cy="27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412925" y="3987050"/>
            <a:ext cx="8568000" cy="7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Plovatka </a:t>
            </a: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Bahenní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1383075" y="1263450"/>
            <a:ext cx="4470600" cy="13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4" name="Google Shape;11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1225" y="460275"/>
            <a:ext cx="4470601" cy="3352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1572600" y="42791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Jedle Bělokorá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0950" y="146500"/>
            <a:ext cx="5249900" cy="393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idx="1" type="body"/>
          </p:nvPr>
        </p:nvSpPr>
        <p:spPr>
          <a:xfrm>
            <a:off x="1485863" y="4116425"/>
            <a:ext cx="6028800" cy="66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Jalovec obecný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8988" y="200500"/>
            <a:ext cx="6746025" cy="3794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247000" y="4035550"/>
            <a:ext cx="8640900" cy="84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Křižák obecný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32" name="Google Shape;1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075" y="245625"/>
            <a:ext cx="5596125" cy="373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311700" y="4148775"/>
            <a:ext cx="8373900" cy="68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Ještěrka obecná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38" name="Google Shape;138;p21" title="18636.jpg"/>
          <p:cNvPicPr preferRelativeResize="0"/>
          <p:nvPr/>
        </p:nvPicPr>
        <p:blipFill rotWithShape="1">
          <a:blip r:embed="rId3">
            <a:alphaModFix/>
          </a:blip>
          <a:srcRect b="5563" l="0" r="0" t="5563"/>
          <a:stretch/>
        </p:blipFill>
        <p:spPr>
          <a:xfrm>
            <a:off x="2036725" y="257550"/>
            <a:ext cx="4991100" cy="332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1121650" y="3881100"/>
            <a:ext cx="6474300" cy="56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Brusnice borůvka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Close-up of ripe blueberries on vine outdoors (poskytuje Getty Images)" id="144" name="Google Shape;14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200" y="484450"/>
            <a:ext cx="4683151" cy="3148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1572600" y="38946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Divizna velkokvětá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Purple delphiniums (poskytuje Getty Images)" id="150" name="Google Shape;15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2950" y="523275"/>
            <a:ext cx="2187671" cy="2916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4117668 (poskytuje Getty Images)" id="151" name="Google Shape;15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1159" y="523275"/>
            <a:ext cx="4529065" cy="291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/>
          <p:nvPr>
            <p:ph idx="1" type="body"/>
          </p:nvPr>
        </p:nvSpPr>
        <p:spPr>
          <a:xfrm>
            <a:off x="1191950" y="41046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Krtonožka obecná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57" name="Google Shape;157;p24" title="6166349159_a174a3ee38_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025" y="486625"/>
            <a:ext cx="4363100" cy="3229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 title="images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8075" y="825138"/>
            <a:ext cx="1790700" cy="255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idx="1" type="body"/>
          </p:nvPr>
        </p:nvSpPr>
        <p:spPr>
          <a:xfrm>
            <a:off x="598375" y="38503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18288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Střevlík měděný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23640445 (poskytuje Getty Images)" id="164" name="Google Shape;1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050" y="474300"/>
            <a:ext cx="1606525" cy="31758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630181 (poskytuje Getty Images)" id="165" name="Google Shape;16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4275" y="705225"/>
            <a:ext cx="1372899" cy="271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>
            <p:ph idx="1" type="body"/>
          </p:nvPr>
        </p:nvSpPr>
        <p:spPr>
          <a:xfrm>
            <a:off x="1992000" y="4042225"/>
            <a:ext cx="5457300" cy="9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Tykev obecná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1" name="Google Shape;171;p26" title="tykev obecná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988" y="446750"/>
            <a:ext cx="5160024" cy="335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/>
          <p:nvPr>
            <p:ph idx="1" type="body"/>
          </p:nvPr>
        </p:nvSpPr>
        <p:spPr>
          <a:xfrm>
            <a:off x="3413100" y="4098025"/>
            <a:ext cx="6173700" cy="957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Jabloň obecná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7" name="Google Shape;177;p27" title="jabl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550" y="352800"/>
            <a:ext cx="4511650" cy="337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7" title="s jablkami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2000" y="166800"/>
            <a:ext cx="2936399" cy="387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idx="1" type="body"/>
          </p:nvPr>
        </p:nvSpPr>
        <p:spPr>
          <a:xfrm>
            <a:off x="3546925" y="42100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Čmelák zemní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84" name="Google Shape;184;p28" title="čmeůda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9300" y="138725"/>
            <a:ext cx="2948165" cy="39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9"/>
          <p:cNvSpPr txBox="1"/>
          <p:nvPr>
            <p:ph idx="1" type="body"/>
          </p:nvPr>
        </p:nvSpPr>
        <p:spPr>
          <a:xfrm>
            <a:off x="3421713" y="42377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Včela </a:t>
            </a: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medonosná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0" name="Google Shape;190;p29" title="včeličk amedosná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2400" y="132000"/>
            <a:ext cx="5234365" cy="39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9" title="medosná včelka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774" y="598598"/>
            <a:ext cx="2949625" cy="227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0" title="javor-mlec-16496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875" y="515825"/>
            <a:ext cx="4707600" cy="313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0"/>
          <p:cNvSpPr txBox="1"/>
          <p:nvPr>
            <p:ph idx="1" type="body"/>
          </p:nvPr>
        </p:nvSpPr>
        <p:spPr>
          <a:xfrm>
            <a:off x="1657400" y="423805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Javor mléč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98" name="Google Shape;198;p30" title="66187-javor-mlec-plod-detail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7500" y="944850"/>
            <a:ext cx="3376525" cy="24544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idx="1" type="body"/>
          </p:nvPr>
        </p:nvSpPr>
        <p:spPr>
          <a:xfrm>
            <a:off x="1572600" y="41558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Jasan ztepilý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04" name="Google Shape;204;p31" title="s_4665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250" y="429000"/>
            <a:ext cx="5427949" cy="30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2"/>
          <p:cNvSpPr txBox="1"/>
          <p:nvPr>
            <p:ph idx="1" type="body"/>
          </p:nvPr>
        </p:nvSpPr>
        <p:spPr>
          <a:xfrm>
            <a:off x="1463000" y="41259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Jetel luční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0" name="Google Shape;210;p32" title="jetel_lucni_koupeno_12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8875" y="578525"/>
            <a:ext cx="428625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/>
          <p:nvPr>
            <p:ph idx="1" type="body"/>
          </p:nvPr>
        </p:nvSpPr>
        <p:spPr>
          <a:xfrm>
            <a:off x="1672325" y="415582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Kapr obecný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16" name="Google Shape;216;p33" title="kapr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8800" y="448575"/>
            <a:ext cx="4941575" cy="3296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4"/>
          <p:cNvSpPr txBox="1"/>
          <p:nvPr>
            <p:ph idx="1" type="body"/>
          </p:nvPr>
        </p:nvSpPr>
        <p:spPr>
          <a:xfrm>
            <a:off x="15726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Úhoř říční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2" name="Google Shape;222;p34" title="uho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8313" y="252475"/>
            <a:ext cx="4967374" cy="329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>
            <p:ph idx="1" type="body"/>
          </p:nvPr>
        </p:nvSpPr>
        <p:spPr>
          <a:xfrm>
            <a:off x="1653825" y="4253000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Zmije obecná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28" name="Google Shape;228;p35" title="BMA950e01_profimedia_034000668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7625" y="518725"/>
            <a:ext cx="5451200" cy="33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                                      </a:t>
            </a:r>
            <a:endParaRPr/>
          </a:p>
        </p:txBody>
      </p:sp>
      <p:sp>
        <p:nvSpPr>
          <p:cNvPr id="234" name="Google Shape;234;p36"/>
          <p:cNvSpPr txBox="1"/>
          <p:nvPr>
            <p:ph idx="1" type="body"/>
          </p:nvPr>
        </p:nvSpPr>
        <p:spPr>
          <a:xfrm>
            <a:off x="3286100" y="4163850"/>
            <a:ext cx="32769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Jírovec maďal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35" name="Google Shape;235;p36" title="jírovec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5150" y="250350"/>
            <a:ext cx="4780452" cy="358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7"/>
          <p:cNvSpPr txBox="1"/>
          <p:nvPr>
            <p:ph idx="4294967295" type="title"/>
          </p:nvPr>
        </p:nvSpPr>
        <p:spPr>
          <a:xfrm>
            <a:off x="311700" y="459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7"/>
          <p:cNvSpPr txBox="1"/>
          <p:nvPr>
            <p:ph idx="1" type="body"/>
          </p:nvPr>
        </p:nvSpPr>
        <p:spPr>
          <a:xfrm>
            <a:off x="2695288" y="4253000"/>
            <a:ext cx="38451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Užovka obojková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42" name="Google Shape;242;p37" title="MCE66ee671b0a_48uzovkaobojkova_1016949.jpg"/>
          <p:cNvPicPr preferRelativeResize="0"/>
          <p:nvPr/>
        </p:nvPicPr>
        <p:blipFill rotWithShape="1">
          <a:blip r:embed="rId3">
            <a:alphaModFix/>
          </a:blip>
          <a:srcRect b="0" l="2910" r="2910" t="0"/>
          <a:stretch/>
        </p:blipFill>
        <p:spPr>
          <a:xfrm>
            <a:off x="2312400" y="304700"/>
            <a:ext cx="4610876" cy="326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8"/>
          <p:cNvSpPr txBox="1"/>
          <p:nvPr>
            <p:ph idx="4294967295" type="title"/>
          </p:nvPr>
        </p:nvSpPr>
        <p:spPr>
          <a:xfrm>
            <a:off x="3037275" y="4042925"/>
            <a:ext cx="2873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s" sz="3000">
                <a:latin typeface="Comfortaa"/>
                <a:ea typeface="Comfortaa"/>
                <a:cs typeface="Comfortaa"/>
                <a:sym typeface="Comfortaa"/>
              </a:rPr>
              <a:t>Pámelník bílý</a:t>
            </a:r>
            <a:endParaRPr b="0"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48" name="Google Shape;24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4775" y="155275"/>
            <a:ext cx="4984166" cy="37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9"/>
          <p:cNvSpPr txBox="1"/>
          <p:nvPr>
            <p:ph idx="1" type="body"/>
          </p:nvPr>
        </p:nvSpPr>
        <p:spPr>
          <a:xfrm>
            <a:off x="311700" y="4116425"/>
            <a:ext cx="8729700" cy="71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Datel Černý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54" name="Google Shape;25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97825" y="403100"/>
            <a:ext cx="590550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0"/>
          <p:cNvSpPr txBox="1"/>
          <p:nvPr>
            <p:ph idx="4294967295" type="title"/>
          </p:nvPr>
        </p:nvSpPr>
        <p:spPr>
          <a:xfrm>
            <a:off x="665375" y="4373475"/>
            <a:ext cx="8167200" cy="57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cs" sz="3000">
                <a:latin typeface="Comfortaa"/>
                <a:ea typeface="Comfortaa"/>
                <a:cs typeface="Comfortaa"/>
                <a:sym typeface="Comfortaa"/>
              </a:rPr>
              <a:t>Svlačec rolní</a:t>
            </a:r>
            <a:endParaRPr b="0"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60" name="Google Shape;260;p40" title="O15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3225" y="263800"/>
            <a:ext cx="3051507" cy="4068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3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1"/>
          <p:cNvSpPr txBox="1"/>
          <p:nvPr>
            <p:ph idx="1" type="body"/>
          </p:nvPr>
        </p:nvSpPr>
        <p:spPr>
          <a:xfrm>
            <a:off x="-153475" y="4251225"/>
            <a:ext cx="86670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Kukuřice setá</a:t>
            </a:r>
            <a:endParaRPr sz="30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Pile of corn (poskytuje Getty Images)" id="266" name="Google Shape;26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2338" y="684250"/>
            <a:ext cx="4815375" cy="320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4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2"/>
          <p:cNvSpPr txBox="1"/>
          <p:nvPr>
            <p:ph idx="1" type="body"/>
          </p:nvPr>
        </p:nvSpPr>
        <p:spPr>
          <a:xfrm>
            <a:off x="311700" y="4230575"/>
            <a:ext cx="86295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Sojka obecná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72" name="Google Shape;272;p42" title="sojka.jpg"/>
          <p:cNvPicPr preferRelativeResize="0"/>
          <p:nvPr/>
        </p:nvPicPr>
        <p:blipFill rotWithShape="1">
          <a:blip r:embed="rId3">
            <a:alphaModFix/>
          </a:blip>
          <a:srcRect b="0" l="6025" r="6025" t="0"/>
          <a:stretch/>
        </p:blipFill>
        <p:spPr>
          <a:xfrm>
            <a:off x="2732713" y="286975"/>
            <a:ext cx="3787476" cy="345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3"/>
          <p:cNvSpPr txBox="1"/>
          <p:nvPr>
            <p:ph idx="1" type="body"/>
          </p:nvPr>
        </p:nvSpPr>
        <p:spPr>
          <a:xfrm>
            <a:off x="153875" y="4239875"/>
            <a:ext cx="86895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Straka obecná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78" name="Google Shape;278;p43" title="straka-obecna--straka_dse104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49038" y="468075"/>
            <a:ext cx="3445924" cy="348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4"/>
          <p:cNvSpPr txBox="1"/>
          <p:nvPr>
            <p:ph idx="4294967295" type="title"/>
          </p:nvPr>
        </p:nvSpPr>
        <p:spPr>
          <a:xfrm>
            <a:off x="2487400" y="4196375"/>
            <a:ext cx="5023800" cy="8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cs" sz="3000">
                <a:latin typeface="Comfortaa"/>
                <a:ea typeface="Comfortaa"/>
                <a:cs typeface="Comfortaa"/>
                <a:sym typeface="Comfortaa"/>
              </a:rPr>
              <a:t>Slunečnice roční</a:t>
            </a:r>
            <a:endParaRPr b="0"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84" name="Google Shape;28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3825" y="72775"/>
            <a:ext cx="3088725" cy="41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5"/>
          <p:cNvSpPr txBox="1"/>
          <p:nvPr>
            <p:ph idx="4294967295" type="title"/>
          </p:nvPr>
        </p:nvSpPr>
        <p:spPr>
          <a:xfrm>
            <a:off x="2433025" y="3966200"/>
            <a:ext cx="498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cs" sz="3000">
                <a:latin typeface="Comfortaa"/>
                <a:ea typeface="Comfortaa"/>
                <a:cs typeface="Comfortaa"/>
                <a:sym typeface="Comfortaa"/>
              </a:rPr>
              <a:t>Petržel kadeřavá</a:t>
            </a:r>
            <a:endParaRPr b="0"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0" name="Google Shape;290;p45" title="d14633caca8e3c71e5db03d71ea53d7e.jpg"/>
          <p:cNvPicPr preferRelativeResize="0"/>
          <p:nvPr/>
        </p:nvPicPr>
        <p:blipFill rotWithShape="1">
          <a:blip r:embed="rId3">
            <a:alphaModFix/>
          </a:blip>
          <a:srcRect b="0" l="12518" r="12525" t="0"/>
          <a:stretch/>
        </p:blipFill>
        <p:spPr>
          <a:xfrm>
            <a:off x="2433013" y="560400"/>
            <a:ext cx="4277976" cy="320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/>
          <p:nvPr>
            <p:ph idx="4294967295" type="ctrTitle"/>
          </p:nvPr>
        </p:nvSpPr>
        <p:spPr>
          <a:xfrm>
            <a:off x="2594100" y="3806550"/>
            <a:ext cx="3955800" cy="7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cs" sz="3000">
                <a:latin typeface="Comfortaa"/>
                <a:ea typeface="Comfortaa"/>
                <a:cs typeface="Comfortaa"/>
                <a:sym typeface="Comfortaa"/>
              </a:rPr>
              <a:t>Krtek obecný</a:t>
            </a:r>
            <a:endParaRPr b="0"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296" name="Google Shape;29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2325" y="396850"/>
            <a:ext cx="2999350" cy="299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7"/>
          <p:cNvSpPr txBox="1"/>
          <p:nvPr>
            <p:ph idx="4294967295" type="title"/>
          </p:nvPr>
        </p:nvSpPr>
        <p:spPr>
          <a:xfrm>
            <a:off x="2582550" y="4082150"/>
            <a:ext cx="4791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cs" sz="4020"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0" lang="cs" sz="3000">
                <a:latin typeface="Comfortaa"/>
                <a:ea typeface="Comfortaa"/>
                <a:cs typeface="Comfortaa"/>
                <a:sym typeface="Comfortaa"/>
              </a:rPr>
              <a:t>Veverka obecná</a:t>
            </a:r>
            <a:endParaRPr b="0" sz="30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02" name="Google Shape;30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5225" y="306200"/>
            <a:ext cx="3825949" cy="3188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3" name="Google Shape;303;p47"/>
          <p:cNvSpPr txBox="1"/>
          <p:nvPr>
            <p:ph idx="1" type="body"/>
          </p:nvPr>
        </p:nvSpPr>
        <p:spPr>
          <a:xfrm>
            <a:off x="7434000" y="0"/>
            <a:ext cx="1710000" cy="4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8"/>
          <p:cNvSpPr txBox="1"/>
          <p:nvPr>
            <p:ph idx="1" type="body"/>
          </p:nvPr>
        </p:nvSpPr>
        <p:spPr>
          <a:xfrm>
            <a:off x="3024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Vydra</a:t>
            </a:r>
            <a:r>
              <a:rPr lang="cs" sz="30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 říční</a:t>
            </a:r>
            <a:endParaRPr sz="30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09" name="Google Shape;309;p48"/>
          <p:cNvPicPr preferRelativeResize="0"/>
          <p:nvPr/>
        </p:nvPicPr>
        <p:blipFill rotWithShape="1">
          <a:blip r:embed="rId3">
            <a:alphaModFix/>
          </a:blip>
          <a:srcRect b="0" l="-2197" r="0" t="0"/>
          <a:stretch/>
        </p:blipFill>
        <p:spPr>
          <a:xfrm>
            <a:off x="166955" y="168575"/>
            <a:ext cx="5272771" cy="282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0550" y="168575"/>
            <a:ext cx="4248925" cy="282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9"/>
          <p:cNvSpPr txBox="1"/>
          <p:nvPr>
            <p:ph idx="4294967295"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>
                <a:solidFill>
                  <a:srgbClr val="000000"/>
                </a:solidFill>
              </a:rPr>
              <a:t>Ondatra pižmová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16" name="Google Shape;316;p49"/>
          <p:cNvSpPr txBox="1"/>
          <p:nvPr>
            <p:ph idx="1" type="body"/>
          </p:nvPr>
        </p:nvSpPr>
        <p:spPr>
          <a:xfrm>
            <a:off x="311700" y="41913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Ondatra pižmová</a:t>
            </a:r>
            <a:endParaRPr sz="30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17" name="Google Shape;31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001" y="424250"/>
            <a:ext cx="4343000" cy="289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8100" y="424252"/>
            <a:ext cx="5264201" cy="2895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Kosatec žlutý</a:t>
            </a:r>
            <a:endParaRPr sz="30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24" name="Google Shape;32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825" y="325425"/>
            <a:ext cx="3203325" cy="3865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6150" y="325425"/>
            <a:ext cx="2898975" cy="386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/>
          <p:nvPr>
            <p:ph idx="1" type="body"/>
          </p:nvPr>
        </p:nvSpPr>
        <p:spPr>
          <a:xfrm>
            <a:off x="304625" y="4230575"/>
            <a:ext cx="6006000" cy="73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Rákos obecný</a:t>
            </a:r>
            <a:endParaRPr sz="30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31" name="Google Shape;33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625" y="406167"/>
            <a:ext cx="2919549" cy="3892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4175" y="406175"/>
            <a:ext cx="5234150" cy="347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473594"/>
            <a:ext cx="4572000" cy="3428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73594"/>
            <a:ext cx="4572000" cy="342898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2"/>
          <p:cNvSpPr txBox="1"/>
          <p:nvPr>
            <p:ph idx="1" type="body"/>
          </p:nvPr>
        </p:nvSpPr>
        <p:spPr>
          <a:xfrm>
            <a:off x="311700" y="4230575"/>
            <a:ext cx="5998800" cy="80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Vraní oko čtyřlisté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3"/>
          <p:cNvSpPr txBox="1"/>
          <p:nvPr>
            <p:ph idx="1" type="body"/>
          </p:nvPr>
        </p:nvSpPr>
        <p:spPr>
          <a:xfrm>
            <a:off x="2656975" y="4219475"/>
            <a:ext cx="5998800" cy="80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Vlčí bob mnoholistý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665"/>
          </a:p>
        </p:txBody>
      </p:sp>
      <p:pic>
        <p:nvPicPr>
          <p:cNvPr descr="Flowers in field (poskytuje Getty Images)" id="345" name="Google Shape;34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4477" y="194375"/>
            <a:ext cx="2621527" cy="3933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4"/>
          <p:cNvSpPr txBox="1"/>
          <p:nvPr>
            <p:ph idx="1" type="body"/>
          </p:nvPr>
        </p:nvSpPr>
        <p:spPr>
          <a:xfrm>
            <a:off x="2333800" y="4056850"/>
            <a:ext cx="5998800" cy="90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Rys ostrovid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51" name="Google Shape;351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9600" y="379925"/>
            <a:ext cx="4859449" cy="341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5"/>
          <p:cNvSpPr txBox="1"/>
          <p:nvPr>
            <p:ph idx="1" type="body"/>
          </p:nvPr>
        </p:nvSpPr>
        <p:spPr>
          <a:xfrm>
            <a:off x="2514875" y="3889325"/>
            <a:ext cx="5998800" cy="113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Srnec obecný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357" name="Google Shape;35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050" y="296600"/>
            <a:ext cx="4411000" cy="294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